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5" r:id="rId6"/>
    <p:sldId id="296" r:id="rId7"/>
    <p:sldId id="269" r:id="rId8"/>
    <p:sldId id="270" r:id="rId9"/>
    <p:sldId id="273" r:id="rId10"/>
    <p:sldId id="286" r:id="rId11"/>
    <p:sldId id="275" r:id="rId12"/>
    <p:sldId id="285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522" y="7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1800" y="1923359"/>
            <a:ext cx="6372200" cy="1080121"/>
          </a:xfrm>
        </p:spPr>
        <p:txBody>
          <a:bodyPr/>
          <a:lstStyle/>
          <a:p>
            <a:pPr algn="ctr"/>
            <a:r>
              <a:rPr lang="sr-Cyrl-R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Развој саморегулисане наставе кроз реализам </a:t>
            </a:r>
            <a:endParaRPr lang="sr-Latn-R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r-Cyrl-R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српској </a:t>
            </a:r>
            <a:r>
              <a:rPr lang="sr-Cyrl-R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књижевности 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51772" y="3507854"/>
            <a:ext cx="3888580" cy="79208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RS" altLang="ko-KR" b="1" dirty="0" smtClean="0"/>
              <a:t>         КОНКУРС – НАЈБОЉИ ПРИМЕРИ </a:t>
            </a:r>
          </a:p>
          <a:p>
            <a:pPr>
              <a:spcBef>
                <a:spcPts val="0"/>
              </a:spcBef>
              <a:defRPr/>
            </a:pPr>
            <a:r>
              <a:rPr lang="sr-Cyrl-RS" altLang="ko-KR" b="1" dirty="0" smtClean="0"/>
              <a:t>                              НАСТАВЕ НА ДАЉИНУ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9548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Гимназија „Сава Шумановић</a:t>
            </a:r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“</a:t>
            </a:r>
          </a:p>
          <a:p>
            <a:pPr algn="r"/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Гордана Павловић</a:t>
            </a:r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95536" y="1635646"/>
            <a:ext cx="3096344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Лекција за </a:t>
            </a:r>
          </a:p>
          <a:p>
            <a:pPr marL="0" indent="0" algn="ctr">
              <a:buNone/>
            </a:pPr>
            <a:r>
              <a:rPr lang="sr-Cyrl-RS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21. век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363838"/>
            <a:ext cx="3292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И ових листића се може извести закључак да су ученици усвојили  већи део начина и техника за саморегулацију учења.</a:t>
            </a:r>
            <a:endParaRPr lang="en-US" altLang="ko-KR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r="21182"/>
          <a:stretch>
            <a:fillRect/>
          </a:stretch>
        </p:blipFill>
        <p:spPr>
          <a:xfrm>
            <a:off x="3851921" y="267494"/>
            <a:ext cx="22942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00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417688FE-1F93-40B5-86B7-206BD24B14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239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6396">
            <a:off x="1187624" y="80852"/>
            <a:ext cx="432048" cy="1410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2571294"/>
            <a:ext cx="266429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600" dirty="0" smtClean="0">
                <a:cs typeface="Arial" pitchFamily="34" charset="0"/>
              </a:rPr>
              <a:t>Саморегулишућа настава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823"/>
            <a:ext cx="5256584" cy="720079"/>
            <a:chOff x="3131840" y="1491630"/>
            <a:chExt cx="5256584" cy="576065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1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840" y="1625473"/>
            <a:ext cx="439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474" y="1403554"/>
            <a:ext cx="47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</a:t>
            </a:r>
            <a:r>
              <a:rPr lang="en-U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постаје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део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заједничким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циљем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r-Cyrl-RS" sz="1400" dirty="0" smtClean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додатну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мотивацију</a:t>
            </a:r>
            <a:r>
              <a:rPr lang="sr-Cyrl-R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80370" y="2281536"/>
            <a:ext cx="489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</a:t>
            </a:r>
            <a:r>
              <a:rPr lang="en-US" sz="14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аставник</a:t>
            </a:r>
            <a:r>
              <a:rPr lang="en-U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мотиви</a:t>
            </a:r>
            <a:r>
              <a:rPr lang="sr-Cyrl-R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</a:t>
            </a:r>
            <a:r>
              <a:rPr lang="en-U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ученике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размисле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свом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r-Cyrl-RS" sz="1400" b="1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r-Cyrl-R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1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односу</a:t>
            </a:r>
            <a:r>
              <a:rPr lang="en-US" sz="1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према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учењу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уоче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ометаче</a:t>
            </a:r>
            <a:r>
              <a:rPr lang="sr-Cyrl-R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учења;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65004" y="3174912"/>
            <a:ext cx="470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Наствник је витуелни водич који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спонтано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sz="1400" b="1" dirty="0" smtClean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усвајању</a:t>
            </a:r>
            <a:r>
              <a:rPr lang="en-US" sz="1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корака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организовања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учења</a:t>
            </a:r>
            <a:r>
              <a:rPr lang="sr-Cyrl-RS" sz="1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939824"/>
            <a:ext cx="518457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Игровне </a:t>
            </a:r>
            <a:r>
              <a:rPr lang="sr-Cyrl-RS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</a:t>
            </a:r>
            <a:r>
              <a:rPr lang="sr-Cyrl-RS" sz="1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подстичу </a:t>
            </a:r>
            <a:r>
              <a:rPr lang="sr-Cyrl-RS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мотивацију, </a:t>
            </a:r>
            <a:r>
              <a:rPr lang="sr-Cyrl-RS" sz="1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истраживање</a:t>
            </a:r>
            <a:r>
              <a:rPr lang="sr-Cyrl-RS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1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креативности и активирање </a:t>
            </a:r>
            <a:r>
              <a:rPr lang="sr-Cyrl-RS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динамичког </a:t>
            </a:r>
            <a:r>
              <a:rPr lang="sr-Cyrl-RS" sz="1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односа</a:t>
            </a:r>
            <a:r>
              <a:rPr lang="sr-Cyrl-RS" sz="1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Наставни процес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Cyrl-RS" altLang="ko-KR" dirty="0" smtClean="0"/>
              <a:t>Од витуелне табле до новинског чланка</a:t>
            </a:r>
            <a:endParaRPr lang="en-US" altLang="ko-KR" dirty="0"/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806517"/>
            <a:chOff x="803640" y="3362835"/>
            <a:chExt cx="2059657" cy="806517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Приказ виртуелене табле и задтака на </a:t>
              </a:r>
              <a:r>
                <a:rPr lang="en-US" sz="1400" dirty="0">
                  <a:hlinkClick r:id="rId2"/>
                </a:rPr>
                <a:t>http://linoit.com/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Водич ка учењу и знању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538984"/>
            <a:ext cx="2664296" cy="806517"/>
            <a:chOff x="803640" y="3362835"/>
            <a:chExt cx="2059657" cy="806517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Како постепено стићи до ученичке саморегулације</a:t>
              </a:r>
              <a:r>
                <a:rPr lang="sr-Cyrl-RS" altLang="ko-KR" sz="1400" dirty="0">
                  <a:solidFill>
                    <a:schemeClr val="bg1"/>
                  </a:solidFill>
                  <a:cs typeface="Arial" pitchFamily="34" charset="0"/>
                </a:rPr>
                <a:t>?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Читати, бити и тумачити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0849" y="3547096"/>
            <a:ext cx="2694129" cy="832536"/>
            <a:chOff x="780577" y="3362835"/>
            <a:chExt cx="2082720" cy="832536"/>
          </a:xfrm>
        </p:grpSpPr>
        <p:sp>
          <p:nvSpPr>
            <p:cNvPr id="18" name="TextBox 17"/>
            <p:cNvSpPr txBox="1"/>
            <p:nvPr/>
          </p:nvSpPr>
          <p:spPr>
            <a:xfrm>
              <a:off x="780577" y="3672151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Игре речи  као катализатори подстицања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Асоцијативни речник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6719" y="1539255"/>
            <a:ext cx="2664296" cy="806517"/>
            <a:chOff x="803640" y="3362835"/>
            <a:chExt cx="2059657" cy="80651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Ученичка креативност на делу</a:t>
              </a:r>
              <a:r>
                <a:rPr lang="sr-Cyrl-R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Пројектовање идеја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9" y="2547367"/>
            <a:ext cx="2664296" cy="806517"/>
            <a:chOff x="803640" y="3362835"/>
            <a:chExt cx="2059657" cy="80651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Праћење и корекције ученичког рада.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Путеви и стрампутице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555479"/>
            <a:ext cx="2664296" cy="591074"/>
            <a:chOff x="803640" y="3362835"/>
            <a:chExt cx="2059657" cy="59107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Евалуација  нашег рада.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600" b="1" dirty="0">
                  <a:solidFill>
                    <a:schemeClr val="bg1"/>
                  </a:solidFill>
                  <a:cs typeface="Arial" pitchFamily="34" charset="0"/>
                </a:rPr>
                <a:t>Л</a:t>
              </a:r>
              <a:r>
                <a:rPr lang="sr-Cyrl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екција за 21. век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008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altLang="ko-K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Виртуелна табла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9" y="267494"/>
            <a:ext cx="6211259" cy="4608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92" y="3291831"/>
            <a:ext cx="1800200" cy="179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92" y="1757290"/>
            <a:ext cx="1800200" cy="15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Водич ка учењу и знању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350185"/>
            <a:ext cx="2160240" cy="1550996"/>
            <a:chOff x="251520" y="3350185"/>
            <a:chExt cx="1656184" cy="1550996"/>
          </a:xfrm>
        </p:grpSpPr>
        <p:grpSp>
          <p:nvGrpSpPr>
            <p:cNvPr id="12" name="Group 11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Планер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Теме рада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Ученици планирају време свог рада тако што уписују теме у одређено поље.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9609" y="3350185"/>
            <a:ext cx="1656184" cy="1550996"/>
            <a:chOff x="251520" y="3350185"/>
            <a:chExt cx="1656184" cy="1550996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Грозд метода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Светски и српски</a:t>
                </a:r>
              </a:p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 реализам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Поспешивање аналитичко-синтетичком приступу градиву (делови и целине)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07698" y="3350185"/>
            <a:ext cx="1656184" cy="1550996"/>
            <a:chOff x="251520" y="3350185"/>
            <a:chExt cx="1656184" cy="1550996"/>
          </a:xfrm>
        </p:grpSpPr>
        <p:grpSp>
          <p:nvGrpSpPr>
            <p:cNvPr id="23" name="Group 2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Упоређивање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Романтизам и </a:t>
                </a:r>
              </a:p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реализам 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1520" y="3885518"/>
              <a:ext cx="1656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Запажање и навођење сличности и разлика у поетикама праваца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5788" y="3350185"/>
            <a:ext cx="1656184" cy="1366330"/>
            <a:chOff x="251520" y="3350185"/>
            <a:chExt cx="1656184" cy="1366330"/>
          </a:xfrm>
        </p:grpSpPr>
        <p:grpSp>
          <p:nvGrpSpPr>
            <p:cNvPr id="28" name="Group 2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Реализам на </a:t>
                </a:r>
              </a:p>
              <a:p>
                <a:pPr marL="0" indent="0" algn="ctr">
                  <a:buNone/>
                </a:pPr>
                <a:r>
                  <a:rPr lang="sr-Cyrl-R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квадрат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r-Cyrl-R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Ометачи учења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Кратак предах, али кроз освешћивање који су ометачи учења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3426"/>
          <a:stretch>
            <a:fillRect/>
          </a:stretch>
        </p:blipFill>
        <p:spPr>
          <a:xfrm>
            <a:off x="83840" y="743436"/>
            <a:ext cx="2160240" cy="24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Placeholder 35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55" b="55"/>
          <a:stretch>
            <a:fillRect/>
          </a:stretch>
        </p:blipFill>
        <p:spPr>
          <a:xfrm>
            <a:off x="4572000" y="781238"/>
            <a:ext cx="2244080" cy="243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Placeholder 37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b="11680"/>
          <a:stretch>
            <a:fillRect/>
          </a:stretch>
        </p:blipFill>
        <p:spPr>
          <a:xfrm>
            <a:off x="6816080" y="781238"/>
            <a:ext cx="2075891" cy="242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Placeholder 36"/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 b="6406"/>
          <a:stretch>
            <a:fillRect/>
          </a:stretch>
        </p:blipFill>
        <p:spPr>
          <a:xfrm>
            <a:off x="2327920" y="781238"/>
            <a:ext cx="2160240" cy="243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3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Читати, бити и тумачити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96881"/>
            <a:ext cx="92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accent1"/>
                </a:solidFill>
                <a:cs typeface="Arial" pitchFamily="34" charset="0"/>
              </a:rPr>
              <a:t>Прва недеља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55" y="2696881"/>
            <a:ext cx="92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accent1"/>
                </a:solidFill>
                <a:cs typeface="Arial" pitchFamily="34" charset="0"/>
              </a:rPr>
              <a:t>Друга недеља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526" y="2696881"/>
            <a:ext cx="92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accent1"/>
                </a:solidFill>
                <a:cs typeface="Arial" pitchFamily="34" charset="0"/>
              </a:rPr>
              <a:t>Трећа недеља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997" y="2696881"/>
            <a:ext cx="92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accent1"/>
                </a:solidFill>
                <a:cs typeface="Arial" pitchFamily="34" charset="0"/>
              </a:rPr>
              <a:t>Четврта недеља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471" y="2696881"/>
            <a:ext cx="175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accent2"/>
                </a:solidFill>
                <a:cs typeface="Arial" pitchFamily="34" charset="0"/>
              </a:rPr>
              <a:t>Резимирање наученог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792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355263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996734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6638205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3195126"/>
            <a:ext cx="2736303" cy="1638132"/>
            <a:chOff x="421670" y="2818111"/>
            <a:chExt cx="1979271" cy="1271544"/>
          </a:xfrm>
        </p:grpSpPr>
        <p:sp>
          <p:nvSpPr>
            <p:cNvPr id="15" name="TextBox 14"/>
            <p:cNvSpPr txBox="1"/>
            <p:nvPr/>
          </p:nvSpPr>
          <p:spPr>
            <a:xfrm>
              <a:off x="421671" y="2818111"/>
              <a:ext cx="1734772" cy="93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Ово читање подразумева комбиновање различитих техника читања у циљу што бољег разумевања књижевних дела српског реализма.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670" y="3828534"/>
              <a:ext cx="1979271" cy="2611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Системско читање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45439" y="1227178"/>
            <a:ext cx="2638528" cy="1272338"/>
            <a:chOff x="2004750" y="863284"/>
            <a:chExt cx="2253936" cy="1272338"/>
          </a:xfrm>
        </p:grpSpPr>
        <p:sp>
          <p:nvSpPr>
            <p:cNvPr id="16" name="TextBox 15"/>
            <p:cNvSpPr txBox="1"/>
            <p:nvPr/>
          </p:nvSpPr>
          <p:spPr>
            <a:xfrm>
              <a:off x="2004750" y="1304625"/>
              <a:ext cx="2195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Сва дела читати у пет корака:</a:t>
              </a:r>
            </a:p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 темељно 2.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 питањима 3. прелетање текста 4. рекапитулација 5. резимирање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3140" y="863284"/>
              <a:ext cx="2195546" cy="3059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Пет корака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59832" y="3195125"/>
            <a:ext cx="3168352" cy="1580975"/>
            <a:chOff x="-154852" y="2818111"/>
            <a:chExt cx="3168352" cy="1248833"/>
          </a:xfrm>
        </p:grpSpPr>
        <p:sp>
          <p:nvSpPr>
            <p:cNvPr id="21" name="TextBox 20"/>
            <p:cNvSpPr txBox="1"/>
            <p:nvPr/>
          </p:nvSpPr>
          <p:spPr>
            <a:xfrm>
              <a:off x="177317" y="2818111"/>
              <a:ext cx="2396734" cy="80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Ученици бирају дигиталне алате (</a:t>
              </a:r>
              <a:r>
                <a:rPr lang="sr-Cyrl-R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М</a:t>
              </a:r>
              <a:r>
                <a:rPr lang="sr-Latn-R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ind Mup, Time Graphich, Infogram, Wordwall, </a:t>
              </a:r>
              <a:r>
                <a:rPr lang="sr-Latn-RS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Sokrative</a:t>
              </a:r>
              <a:r>
                <a:rPr lang="sr-Cyrl-RS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да представе  књижевно дело (рад у  групама или у пару).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54852" y="3814089"/>
              <a:ext cx="3168352" cy="252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Избор метода и стратегија учења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07260" y="3195125"/>
            <a:ext cx="2529236" cy="1569659"/>
            <a:chOff x="421670" y="2818111"/>
            <a:chExt cx="1734772" cy="1569659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Уочавање потешкоћа у одређеним темама, консултације са наставником и вршњацима.</a:t>
              </a:r>
            </a:p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НОВА ИГРА-контролни и писмени задатак!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70" y="4078981"/>
              <a:ext cx="1734772" cy="3087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Провера квалитета учења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48064" y="1227179"/>
            <a:ext cx="2448272" cy="1457002"/>
            <a:chOff x="1840079" y="863285"/>
            <a:chExt cx="2448272" cy="1457002"/>
          </a:xfrm>
        </p:grpSpPr>
        <p:sp>
          <p:nvSpPr>
            <p:cNvPr id="28" name="TextBox 27"/>
            <p:cNvSpPr txBox="1"/>
            <p:nvPr/>
          </p:nvSpPr>
          <p:spPr>
            <a:xfrm>
              <a:off x="2063141" y="1304624"/>
              <a:ext cx="2153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Индивидуалним радом израда у ворд-моделима новинског чланка, оглса за посао, ЦВ писца, Од А до Ш о делу и сл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40079" y="863285"/>
              <a:ext cx="2448272" cy="3642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Систематизација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63141" y="771550"/>
            <a:ext cx="504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              као саморегулација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200038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Асоцијативни речник</a:t>
            </a:r>
            <a:endParaRPr lang="ko-KR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683568" y="349040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1675" y="202649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Час за предах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1675" y="274310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Помоћ на тешком путу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52362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Жива реч професорке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2045722"/>
            <a:ext cx="406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Постављње подсетника-НАУЧИЛИ СМО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762327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Књижевни појмовник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400" b="1" dirty="0" smtClean="0">
                <a:solidFill>
                  <a:schemeClr val="bg1"/>
                </a:solidFill>
                <a:cs typeface="Arial" pitchFamily="34" charset="0"/>
              </a:rPr>
              <a:t>Индивидуализација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1228" y="2393629"/>
            <a:ext cx="365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Подсетити ученике да треба и да се одморе.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1227" y="3150268"/>
            <a:ext cx="382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Усмеравање да изаберу спајање речи за учење.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1228" y="3906907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Видео позив и симултани рад као припрема за писмени задатак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52536" y="2407529"/>
            <a:ext cx="464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 сваког писца од Јакова Игњатовића до Симе Матавуља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503" y="3164168"/>
            <a:ext cx="417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Стикер да  запишу нове појмове у телефону, облаку...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3920807"/>
            <a:ext cx="396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Ученици који су урадили све добијају укрштеницу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733424"/>
            <a:ext cx="1339910" cy="104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1616"/>
            <a:ext cx="1080120" cy="102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0" y="767128"/>
            <a:ext cx="1393143" cy="101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9" y="732785"/>
            <a:ext cx="1160722" cy="113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1" y="863584"/>
            <a:ext cx="1312445" cy="103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25" y="958165"/>
            <a:ext cx="1189696" cy="90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3291830"/>
            <a:ext cx="8748464" cy="576064"/>
          </a:xfrm>
        </p:spPr>
        <p:txBody>
          <a:bodyPr/>
          <a:lstStyle/>
          <a:p>
            <a:r>
              <a:rPr lang="sr-Cyrl-RS" altLang="ko-KR" b="1" dirty="0" smtClean="0">
                <a:solidFill>
                  <a:schemeClr val="accent1">
                    <a:lumMod val="75000"/>
                  </a:schemeClr>
                </a:solidFill>
              </a:rPr>
              <a:t>Пројектовање идеја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3996682"/>
            <a:ext cx="8208912" cy="264810"/>
          </a:xfrm>
        </p:spPr>
        <p:txBody>
          <a:bodyPr/>
          <a:lstStyle/>
          <a:p>
            <a:pPr lvl="0"/>
            <a:r>
              <a:rPr lang="sr-Cyrl-RS" altLang="ko-KR" dirty="0" smtClean="0"/>
              <a:t>Самостално организовање сопственог учења довело је до испољавања ученичке креативности.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22793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altLang="ko-KR" sz="1600" b="1" dirty="0" smtClean="0">
                <a:ln/>
                <a:solidFill>
                  <a:schemeClr val="accent3"/>
                </a:solidFill>
                <a:cs typeface="Arial" pitchFamily="34" charset="0"/>
              </a:rPr>
              <a:t>Кроз игровне активности постављали су орјентире </a:t>
            </a:r>
          </a:p>
          <a:p>
            <a:pPr algn="ctr"/>
            <a:r>
              <a:rPr lang="sr-Cyrl-RS" altLang="ko-KR" sz="1600" b="1" dirty="0" smtClean="0">
                <a:ln/>
                <a:solidFill>
                  <a:schemeClr val="accent3"/>
                </a:solidFill>
                <a:cs typeface="Arial" pitchFamily="34" charset="0"/>
              </a:rPr>
              <a:t>које су касније повезали у мозик знања</a:t>
            </a:r>
            <a:r>
              <a:rPr lang="sr-Cyrl-RS" altLang="ko-KR" sz="1600" b="1" dirty="0">
                <a:ln/>
                <a:solidFill>
                  <a:schemeClr val="accent3"/>
                </a:solidFill>
                <a:cs typeface="Arial" pitchFamily="34" charset="0"/>
              </a:rPr>
              <a:t>!</a:t>
            </a:r>
            <a:r>
              <a:rPr lang="en-US" altLang="ko-KR" sz="1600" b="1" dirty="0" smtClean="0">
                <a:ln/>
                <a:solidFill>
                  <a:schemeClr val="accent3"/>
                </a:solidFill>
                <a:cs typeface="Arial" pitchFamily="34" charset="0"/>
              </a:rPr>
              <a:t>  </a:t>
            </a:r>
            <a:endParaRPr lang="ko-KR" altLang="en-US" sz="1600" b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7" name="Picture Placeholder 4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0" b="24690"/>
          <a:stretch>
            <a:fillRect/>
          </a:stretch>
        </p:blipFill>
        <p:spPr>
          <a:xfrm>
            <a:off x="3965104" y="122815"/>
            <a:ext cx="4927375" cy="153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Placeholder 36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81" r="28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13312">
            <a:extLst>
              <a:ext uri="{FF2B5EF4-FFF2-40B4-BE49-F238E27FC236}">
                <a16:creationId xmlns:a16="http://schemas.microsoft.com/office/drawing/2014/main" xmlns="" id="{36A901D8-68F0-4EDC-8133-6AF6E902A151}"/>
              </a:ext>
            </a:extLst>
          </p:cNvPr>
          <p:cNvSpPr/>
          <p:nvPr/>
        </p:nvSpPr>
        <p:spPr>
          <a:xfrm>
            <a:off x="4966267" y="3291646"/>
            <a:ext cx="1054027" cy="73867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3318">
            <a:extLst>
              <a:ext uri="{FF2B5EF4-FFF2-40B4-BE49-F238E27FC236}">
                <a16:creationId xmlns:a16="http://schemas.microsoft.com/office/drawing/2014/main" xmlns="" id="{3176A925-9561-4C3F-8238-DB986AC67B50}"/>
              </a:ext>
            </a:extLst>
          </p:cNvPr>
          <p:cNvGrpSpPr/>
          <p:nvPr/>
        </p:nvGrpSpPr>
        <p:grpSpPr>
          <a:xfrm rot="19632560">
            <a:off x="5286993" y="2780429"/>
            <a:ext cx="917452" cy="1454368"/>
            <a:chOff x="1359132" y="345882"/>
            <a:chExt cx="1966239" cy="4200564"/>
          </a:xfrm>
        </p:grpSpPr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xmlns="" id="{F1830171-F3BF-4D8C-BBE7-DC399D6D1691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xmlns="" id="{EA6408B1-590A-4B35-99D9-FD571251018D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xmlns="" id="{9AD44607-A66D-48A0-9FE2-E296E272740A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xmlns="" id="{8281CE4E-D56C-4E49-B3E2-5D78C9EA1732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xmlns="" id="{3E95295E-B3E7-4F6E-8448-4A4089D20A1A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2">
                <a:extLst>
                  <a:ext uri="{FF2B5EF4-FFF2-40B4-BE49-F238E27FC236}">
                    <a16:creationId xmlns:a16="http://schemas.microsoft.com/office/drawing/2014/main" xmlns="" id="{BCDA3D7C-208F-4796-9CD0-D2F312817A95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xmlns="" id="{5990E51F-BEB5-4B24-98F7-94F4F212A2D3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Isosceles Triangle 4">
                <a:extLst>
                  <a:ext uri="{FF2B5EF4-FFF2-40B4-BE49-F238E27FC236}">
                    <a16:creationId xmlns:a16="http://schemas.microsoft.com/office/drawing/2014/main" xmlns="" id="{0764F1D1-C010-460B-9C7C-2FF50681B51A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xmlns="" id="{187C0761-B81E-4279-BA43-015F4789B66D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>
                <a:extLst>
                  <a:ext uri="{FF2B5EF4-FFF2-40B4-BE49-F238E27FC236}">
                    <a16:creationId xmlns:a16="http://schemas.microsoft.com/office/drawing/2014/main" xmlns="" id="{64AC187B-0A2A-489A-A907-3D496D0F402B}"/>
                  </a:ext>
                </a:extLst>
              </p:cNvPr>
              <p:cNvSpPr/>
              <p:nvPr/>
            </p:nvSpPr>
            <p:spPr>
              <a:xfrm rot="8100000">
                <a:off x="2375566" y="1533808"/>
                <a:ext cx="1333455" cy="153595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rapezoid 24">
                <a:extLst>
                  <a:ext uri="{FF2B5EF4-FFF2-40B4-BE49-F238E27FC236}">
                    <a16:creationId xmlns:a16="http://schemas.microsoft.com/office/drawing/2014/main" xmlns="" id="{7651C308-51DD-43ED-AD7A-2E53A4CDDA81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xmlns="" id="{62930416-EBA5-4143-8370-943F45E8700C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xmlns="" id="{0353A222-C645-4858-A96B-D4B4B9C69293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xmlns="" id="{AE7A8672-48A3-4738-9AFC-10E91DD06D6B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xmlns="" id="{971073D8-F5DB-49E0-90B8-CB5EE821BBDF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xmlns="" id="{84868AB7-B7FC-41AD-8F70-C0362E013604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5">
                <a:extLst>
                  <a:ext uri="{FF2B5EF4-FFF2-40B4-BE49-F238E27FC236}">
                    <a16:creationId xmlns:a16="http://schemas.microsoft.com/office/drawing/2014/main" xmlns="" id="{D3DAEEE6-E3DD-4070-AFC9-DF5EF5A20C44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Rounded Rectangle 27">
                <a:extLst>
                  <a:ext uri="{FF2B5EF4-FFF2-40B4-BE49-F238E27FC236}">
                    <a16:creationId xmlns:a16="http://schemas.microsoft.com/office/drawing/2014/main" xmlns="" id="{577B8435-1E8C-4F57-B74D-B56C83326D65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xmlns="" id="{B0241759-7E69-42F7-8D33-266DE9417147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9">
                <a:extLst>
                  <a:ext uri="{FF2B5EF4-FFF2-40B4-BE49-F238E27FC236}">
                    <a16:creationId xmlns:a16="http://schemas.microsoft.com/office/drawing/2014/main" xmlns="" id="{DD2DBE1F-0326-42C7-B5F3-A1B7E8B47779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Placeholder 38"/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14658"/>
          <a:stretch>
            <a:fillRect/>
          </a:stretch>
        </p:blipFill>
        <p:spPr>
          <a:xfrm>
            <a:off x="7236455" y="1815574"/>
            <a:ext cx="1656023" cy="13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Placeholder 40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1531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Placeholder 43"/>
          <p:cNvPicPr>
            <a:picLocks noGrp="1" noChangeAspect="1"/>
          </p:cNvPicPr>
          <p:nvPr>
            <p:ph type="pic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1" b="18141"/>
          <a:stretch>
            <a:fillRect/>
          </a:stretch>
        </p:blipFill>
        <p:spPr>
          <a:xfrm>
            <a:off x="467544" y="195485"/>
            <a:ext cx="3312128" cy="3011395"/>
          </a:xfrm>
        </p:spPr>
      </p:pic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Путеви и стрампутице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sr-Cyrl-RS" altLang="ko-KR" dirty="0" smtClean="0"/>
              <a:t>Праћење и вредновање процеса учења</a:t>
            </a:r>
            <a:endParaRPr lang="en-US" altLang="ko-KR" dirty="0"/>
          </a:p>
        </p:txBody>
      </p:sp>
      <p:sp>
        <p:nvSpPr>
          <p:cNvPr id="7" name="Oval 6"/>
          <p:cNvSpPr/>
          <p:nvPr/>
        </p:nvSpPr>
        <p:spPr>
          <a:xfrm>
            <a:off x="5460398" y="1296560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964454" y="30107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964454" y="215367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460398" y="38678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6127163" y="232669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6166266" y="3115694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arallelogram 15"/>
          <p:cNvSpPr/>
          <p:nvPr/>
        </p:nvSpPr>
        <p:spPr>
          <a:xfrm rot="16200000">
            <a:off x="5607057" y="142859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 Same Side Corner Rectangle 6"/>
          <p:cNvSpPr>
            <a:spLocks noChangeAspect="1"/>
          </p:cNvSpPr>
          <p:nvPr/>
        </p:nvSpPr>
        <p:spPr>
          <a:xfrm rot="2700000">
            <a:off x="5729712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 flipH="1">
            <a:off x="2875339" y="1296560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 flipH="1">
            <a:off x="2371283" y="30107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 flipH="1">
            <a:off x="2371283" y="215367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 flipH="1">
            <a:off x="2875339" y="38678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9"/>
          <p:cNvSpPr/>
          <p:nvPr/>
        </p:nvSpPr>
        <p:spPr>
          <a:xfrm flipH="1">
            <a:off x="2533991" y="232669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6"/>
          <p:cNvSpPr/>
          <p:nvPr/>
        </p:nvSpPr>
        <p:spPr>
          <a:xfrm rot="18900000" flipH="1">
            <a:off x="2573095" y="3115694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3021999" y="142859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6"/>
          <p:cNvSpPr>
            <a:spLocks noChangeAspect="1"/>
          </p:cNvSpPr>
          <p:nvPr/>
        </p:nvSpPr>
        <p:spPr>
          <a:xfrm rot="18900000" flipH="1">
            <a:off x="3144653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97754" y="1188917"/>
            <a:ext cx="1926735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 који начин је ученик исказао креативност и стваралаштво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Креативне активности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9052" y="2046028"/>
            <a:ext cx="1926735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Синтеза и анализа кроз књижевни текст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Критичко мишљење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9052" y="2903139"/>
            <a:ext cx="1926735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</a:t>
              </a:r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зрада презентација, времске линијем, мспе ума, новинског чланка...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Употреба ИКТ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1560" y="3760251"/>
            <a:ext cx="2325129" cy="1048024"/>
            <a:chOff x="535215" y="3362835"/>
            <a:chExt cx="2485535" cy="1048024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 којој мери ученик иницира своје активности, активности групе и сл.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215" y="3362835"/>
              <a:ext cx="2485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Предузимање иницијативе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4838" y="1187696"/>
            <a:ext cx="2319610" cy="863358"/>
            <a:chOff x="803640" y="3362835"/>
            <a:chExt cx="2479636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479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 који начин ученик исказује сарадњу, помаже другима, наствници...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Сарадња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21729" y="2044807"/>
            <a:ext cx="2142759" cy="863358"/>
            <a:chOff x="803640" y="3362835"/>
            <a:chExt cx="2290584" cy="863358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290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Конструктивност, договори и уважавање током групног рада и рада у пару.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Комуникација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21729" y="2901918"/>
            <a:ext cx="2322271" cy="863358"/>
            <a:chOff x="803640" y="3362835"/>
            <a:chExt cx="2482480" cy="863358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48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Показује ли ученик радозналост за повезивање са другим областима и наука.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Радозналост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9746" y="3759030"/>
            <a:ext cx="2498718" cy="1048024"/>
            <a:chOff x="803640" y="3362835"/>
            <a:chExt cx="2671100" cy="1048024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671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Процена је имала скалу од веома присутно, присутно, у мањој мери видљиво и потребна је подршка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Градација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22" y="1826062"/>
            <a:ext cx="2872830" cy="221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7757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599</Words>
  <Application>Microsoft Office PowerPoint</Application>
  <PresentationFormat>On-screen Show (16:9)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Times New Roman</vt:lpstr>
      <vt:lpstr>Trebuchet MS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Gordana Pavlovic</cp:lastModifiedBy>
  <cp:revision>117</cp:revision>
  <dcterms:created xsi:type="dcterms:W3CDTF">2016-12-05T23:26:54Z</dcterms:created>
  <dcterms:modified xsi:type="dcterms:W3CDTF">2020-05-31T21:27:14Z</dcterms:modified>
</cp:coreProperties>
</file>